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47" r:id="rId2"/>
    <p:sldId id="338" r:id="rId3"/>
    <p:sldId id="320" r:id="rId4"/>
    <p:sldId id="356" r:id="rId5"/>
    <p:sldId id="355" r:id="rId6"/>
    <p:sldId id="348" r:id="rId7"/>
    <p:sldId id="335" r:id="rId8"/>
    <p:sldId id="332" r:id="rId9"/>
    <p:sldId id="337" r:id="rId10"/>
    <p:sldId id="354" r:id="rId11"/>
    <p:sldId id="349" r:id="rId12"/>
    <p:sldId id="350" r:id="rId13"/>
    <p:sldId id="351" r:id="rId14"/>
    <p:sldId id="352" r:id="rId15"/>
    <p:sldId id="353" r:id="rId16"/>
    <p:sldId id="314" r:id="rId17"/>
    <p:sldId id="359" r:id="rId18"/>
    <p:sldId id="318" r:id="rId19"/>
    <p:sldId id="319" r:id="rId20"/>
    <p:sldId id="344" r:id="rId21"/>
    <p:sldId id="357" r:id="rId22"/>
    <p:sldId id="360" r:id="rId23"/>
    <p:sldId id="330" r:id="rId2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7" autoAdjust="0"/>
    <p:restoredTop sz="94660"/>
  </p:normalViewPr>
  <p:slideViewPr>
    <p:cSldViewPr>
      <p:cViewPr varScale="1">
        <p:scale>
          <a:sx n="77" d="100"/>
          <a:sy n="77" d="100"/>
        </p:scale>
        <p:origin x="102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9FEC3-BE81-4FDA-A76A-F7DFC8E94178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CA94E-16A0-4906-8BC3-A2E90EC237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49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C40E-BCDB-404B-8771-F894B29F5A8C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C553-B230-4808-8D6D-F83D86435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64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C40E-BCDB-404B-8771-F894B29F5A8C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C553-B230-4808-8D6D-F83D86435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7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C40E-BCDB-404B-8771-F894B29F5A8C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C553-B230-4808-8D6D-F83D86435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04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6C3388A-672A-4C28-A112-F4087F15DB1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6645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C40E-BCDB-404B-8771-F894B29F5A8C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C553-B230-4808-8D6D-F83D86435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22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C40E-BCDB-404B-8771-F894B29F5A8C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C553-B230-4808-8D6D-F83D86435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7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C40E-BCDB-404B-8771-F894B29F5A8C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C553-B230-4808-8D6D-F83D86435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28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C40E-BCDB-404B-8771-F894B29F5A8C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C553-B230-4808-8D6D-F83D86435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52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C40E-BCDB-404B-8771-F894B29F5A8C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C553-B230-4808-8D6D-F83D86435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92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C40E-BCDB-404B-8771-F894B29F5A8C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C553-B230-4808-8D6D-F83D86435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2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C40E-BCDB-404B-8771-F894B29F5A8C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C553-B230-4808-8D6D-F83D86435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21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BC40E-BCDB-404B-8771-F894B29F5A8C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0C553-B230-4808-8D6D-F83D86435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5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BC40E-BCDB-404B-8771-F894B29F5A8C}" type="datetimeFigureOut">
              <a:rPr lang="en-GB" smtClean="0"/>
              <a:t>29/11/2020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0C553-B230-4808-8D6D-F83D864353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77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10" Type="http://schemas.openxmlformats.org/officeDocument/2006/relationships/image" Target="../media/image66.jpg"/><Relationship Id="rId4" Type="http://schemas.openxmlformats.org/officeDocument/2006/relationships/image" Target="../media/image60.jpg"/><Relationship Id="rId9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 NLT p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7544" y="4941168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400" b="1" i="1" dirty="0" smtClean="0">
                <a:solidFill>
                  <a:schemeClr val="bg1"/>
                </a:solidFill>
              </a:rPr>
              <a:t>Beating </a:t>
            </a:r>
            <a:r>
              <a:rPr lang="en-US" sz="2400" b="1" i="1" dirty="0">
                <a:solidFill>
                  <a:schemeClr val="bg1"/>
                </a:solidFill>
              </a:rPr>
              <a:t>leprosy, breaking stigma and building lives.</a:t>
            </a:r>
            <a:endParaRPr lang="en-US" sz="2400" dirty="0">
              <a:solidFill>
                <a:schemeClr val="bg1"/>
              </a:solidFill>
            </a:endParaRPr>
          </a:p>
          <a:p>
            <a:pPr algn="ctr" fontAlgn="base"/>
            <a:r>
              <a:rPr lang="en-US" i="1" dirty="0">
                <a:solidFill>
                  <a:schemeClr val="bg1"/>
                </a:solidFill>
              </a:rPr>
              <a:t>NLT serves in areas of Nepal where leprosy is still prevalent. Our vision is to help eradicate leprosy; to overcome prejudice against those affected, and to improve people’s standard of living.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7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7772400" cy="1143000"/>
          </a:xfrm>
        </p:spPr>
        <p:txBody>
          <a:bodyPr/>
          <a:lstStyle/>
          <a:p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</a:rPr>
              <a:t>Lalgadh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Online Image Placeholder 6"/>
          <p:cNvPicPr>
            <a:picLocks noGrp="1" noChangeAspect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772587" cy="2330218"/>
          </a:xfrm>
        </p:spPr>
      </p:pic>
      <p:sp>
        <p:nvSpPr>
          <p:cNvPr id="9" name="TextBox 8"/>
          <p:cNvSpPr txBox="1"/>
          <p:nvPr/>
        </p:nvSpPr>
        <p:spPr>
          <a:xfrm>
            <a:off x="2267744" y="2708920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Looking at the Outpatients Unit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53" y="3417559"/>
            <a:ext cx="5865797" cy="332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2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63" y="3861048"/>
            <a:ext cx="4661336" cy="2754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7772400" cy="1143000"/>
          </a:xfrm>
        </p:spPr>
        <p:txBody>
          <a:bodyPr/>
          <a:lstStyle/>
          <a:p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</a:rPr>
              <a:t>Lalgadh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/>
          <a:stretch/>
        </p:blipFill>
        <p:spPr>
          <a:xfrm>
            <a:off x="202392" y="3501008"/>
            <a:ext cx="4874006" cy="2830085"/>
          </a:xfrm>
          <a:prstGeom prst="rect">
            <a:avLst/>
          </a:prstGeom>
        </p:spPr>
      </p:pic>
      <p:pic>
        <p:nvPicPr>
          <p:cNvPr id="15" name="Online Image Placeholder 6"/>
          <p:cNvPicPr>
            <a:picLocks noGrp="1" noChangeAspect="1"/>
          </p:cNvPicPr>
          <p:nvPr>
            <p:ph type="clipArt"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772587" cy="2330218"/>
          </a:xfrm>
        </p:spPr>
      </p:pic>
      <p:sp>
        <p:nvSpPr>
          <p:cNvPr id="16" name="TextBox 15"/>
          <p:cNvSpPr txBox="1"/>
          <p:nvPr/>
        </p:nvSpPr>
        <p:spPr>
          <a:xfrm>
            <a:off x="2267744" y="2708920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Looking at the Outpatients Unit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5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7772400" cy="1143000"/>
          </a:xfrm>
        </p:spPr>
        <p:txBody>
          <a:bodyPr/>
          <a:lstStyle/>
          <a:p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</a:rPr>
              <a:t>Lalgadh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t="7921" r="1928" b="8609"/>
          <a:stretch/>
        </p:blipFill>
        <p:spPr>
          <a:xfrm>
            <a:off x="43282" y="3492912"/>
            <a:ext cx="4848476" cy="3035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4" b="4424"/>
          <a:stretch/>
        </p:blipFill>
        <p:spPr>
          <a:xfrm>
            <a:off x="4217852" y="3492912"/>
            <a:ext cx="4734247" cy="3168352"/>
          </a:xfrm>
          <a:prstGeom prst="rect">
            <a:avLst/>
          </a:prstGeom>
        </p:spPr>
      </p:pic>
      <p:pic>
        <p:nvPicPr>
          <p:cNvPr id="15" name="Online Image Placeholder 6"/>
          <p:cNvPicPr>
            <a:picLocks noGrp="1" noChangeAspect="1"/>
          </p:cNvPicPr>
          <p:nvPr>
            <p:ph type="clipArt"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772587" cy="2330218"/>
          </a:xfrm>
        </p:spPr>
      </p:pic>
      <p:sp>
        <p:nvSpPr>
          <p:cNvPr id="16" name="TextBox 15"/>
          <p:cNvSpPr txBox="1"/>
          <p:nvPr/>
        </p:nvSpPr>
        <p:spPr>
          <a:xfrm>
            <a:off x="2267744" y="2708920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Looking at the Outpatients Unit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69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7772400" cy="1143000"/>
          </a:xfrm>
        </p:spPr>
        <p:txBody>
          <a:bodyPr/>
          <a:lstStyle/>
          <a:p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</a:rPr>
              <a:t>Lalgadh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7626" r="-1623" b="10396"/>
          <a:stretch/>
        </p:blipFill>
        <p:spPr>
          <a:xfrm>
            <a:off x="245325" y="3962979"/>
            <a:ext cx="4320480" cy="2656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1" b="7068"/>
          <a:stretch/>
        </p:blipFill>
        <p:spPr>
          <a:xfrm>
            <a:off x="4429886" y="3645024"/>
            <a:ext cx="4553532" cy="2707558"/>
          </a:xfrm>
          <a:prstGeom prst="rect">
            <a:avLst/>
          </a:prstGeom>
        </p:spPr>
      </p:pic>
      <p:pic>
        <p:nvPicPr>
          <p:cNvPr id="15" name="Online Image Placeholder 6"/>
          <p:cNvPicPr>
            <a:picLocks noGrp="1" noChangeAspect="1"/>
          </p:cNvPicPr>
          <p:nvPr>
            <p:ph type="clipArt"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772587" cy="2330218"/>
          </a:xfrm>
        </p:spPr>
      </p:pic>
      <p:sp>
        <p:nvSpPr>
          <p:cNvPr id="16" name="TextBox 15"/>
          <p:cNvSpPr txBox="1"/>
          <p:nvPr/>
        </p:nvSpPr>
        <p:spPr>
          <a:xfrm>
            <a:off x="2267744" y="2708920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Looking at the Outpatients Unit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7772400" cy="1143000"/>
          </a:xfrm>
        </p:spPr>
        <p:txBody>
          <a:bodyPr/>
          <a:lstStyle/>
          <a:p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</a:rPr>
              <a:t>Lalgadh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" t="-1917" r="-4344" b="20392"/>
          <a:stretch/>
        </p:blipFill>
        <p:spPr>
          <a:xfrm>
            <a:off x="323528" y="3965317"/>
            <a:ext cx="4608512" cy="2692165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" t="4314" r="-498" b="12198"/>
          <a:stretch/>
        </p:blipFill>
        <p:spPr>
          <a:xfrm>
            <a:off x="4283968" y="3645024"/>
            <a:ext cx="4341762" cy="2718676"/>
          </a:xfrm>
          <a:prstGeom prst="rect">
            <a:avLst/>
          </a:prstGeom>
        </p:spPr>
      </p:pic>
      <p:pic>
        <p:nvPicPr>
          <p:cNvPr id="15" name="Online Image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772587" cy="23302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67744" y="2708920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Looking at the Outpatients Unit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9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7772400" cy="1143000"/>
          </a:xfrm>
        </p:spPr>
        <p:txBody>
          <a:bodyPr/>
          <a:lstStyle/>
          <a:p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</a:rPr>
              <a:t>Lalgadh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1780" y="3476189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Looking at the Inpatients Unit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60" y="1214762"/>
            <a:ext cx="3285904" cy="22077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89" y="3964992"/>
            <a:ext cx="3440681" cy="25726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797" y="1335900"/>
            <a:ext cx="3423568" cy="20549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51267"/>
            <a:ext cx="3991114" cy="234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5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18" y="2086545"/>
            <a:ext cx="3518132" cy="2638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39" y="4397116"/>
            <a:ext cx="4091947" cy="306896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20A9E-38F7-4B53-92DB-67AC3FD70E58}" type="datetime1">
              <a:rPr lang="en-US" smtClean="0"/>
              <a:pPr/>
              <a:t>11/29/2020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2118880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83" y="76200"/>
            <a:ext cx="2680460" cy="20103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455" y="4411807"/>
            <a:ext cx="3276600" cy="24574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145" y="2032923"/>
            <a:ext cx="3283836" cy="24628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70" y="0"/>
            <a:ext cx="3007239" cy="2255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26" y="4495799"/>
            <a:ext cx="3588879" cy="2371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31" y="25962"/>
            <a:ext cx="3095849" cy="23148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96813" y="3487492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Inpatients</a:t>
            </a:r>
            <a:endParaRPr lang="en-GB" sz="4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7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F:\1A-TOSHIBA LAPTOP-Apr2011\ALLmy TOSHIBA FILES Apr2011\1AA-DATA (D)\AAA- GRAEME's Stuff\AAA -PHOTOS - Mine\ZZZ - LALGADH - LLSC WORK PICTURES\SELF-CARE patients\EE - Self-Care Foot-soaking 12May09\small to send\P1050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3" name="Rectangle 3"/>
          <p:cNvSpPr>
            <a:spLocks noChangeArrowheads="1"/>
          </p:cNvSpPr>
          <p:nvPr/>
        </p:nvSpPr>
        <p:spPr bwMode="auto">
          <a:xfrm>
            <a:off x="10795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GB" altLang="en-US" b="1" dirty="0">
                <a:solidFill>
                  <a:schemeClr val="accent6">
                    <a:lumMod val="75000"/>
                  </a:schemeClr>
                </a:solidFill>
              </a:rPr>
              <a:t>Self Care Training Centre</a:t>
            </a:r>
          </a:p>
        </p:txBody>
      </p:sp>
      <p:sp>
        <p:nvSpPr>
          <p:cNvPr id="327687" name="Text Box 7"/>
          <p:cNvSpPr txBox="1">
            <a:spLocks noChangeArrowheads="1"/>
          </p:cNvSpPr>
          <p:nvPr/>
        </p:nvSpPr>
        <p:spPr bwMode="auto">
          <a:xfrm>
            <a:off x="-48658" y="3573016"/>
            <a:ext cx="295275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 dirty="0"/>
              <a:t>The SCTC is a vital bridge between the work inside </a:t>
            </a:r>
            <a:r>
              <a:rPr lang="en-GB" altLang="en-US" b="1" dirty="0" err="1"/>
              <a:t>Lalgadh</a:t>
            </a:r>
            <a:r>
              <a:rPr lang="en-GB" altLang="en-US" b="1" dirty="0"/>
              <a:t> and the work outside in the community</a:t>
            </a:r>
            <a:endParaRPr lang="en-US" altLang="en-US" b="1" dirty="0"/>
          </a:p>
        </p:txBody>
      </p:sp>
      <p:sp>
        <p:nvSpPr>
          <p:cNvPr id="327688" name="Text Box 8"/>
          <p:cNvSpPr txBox="1">
            <a:spLocks noChangeArrowheads="1"/>
          </p:cNvSpPr>
          <p:nvPr/>
        </p:nvSpPr>
        <p:spPr bwMode="auto">
          <a:xfrm>
            <a:off x="-48658" y="2636912"/>
            <a:ext cx="23050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 dirty="0"/>
              <a:t>A two week training in self care techniques</a:t>
            </a:r>
            <a:endParaRPr lang="en-US" altLang="en-US" b="1" dirty="0"/>
          </a:p>
        </p:txBody>
      </p:sp>
      <p:sp>
        <p:nvSpPr>
          <p:cNvPr id="327689" name="Text Box 9"/>
          <p:cNvSpPr txBox="1">
            <a:spLocks noChangeArrowheads="1"/>
          </p:cNvSpPr>
          <p:nvPr/>
        </p:nvSpPr>
        <p:spPr bwMode="auto">
          <a:xfrm>
            <a:off x="-48657" y="5157192"/>
            <a:ext cx="30591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b="1" dirty="0"/>
              <a:t>Also teaches trainees  the benefits of working in groups and so links into the community work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48464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99" y="-46038"/>
            <a:ext cx="8676456" cy="1081088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800" b="1" dirty="0" smtClean="0">
                <a:solidFill>
                  <a:schemeClr val="accent6">
                    <a:lumMod val="75000"/>
                  </a:schemeClr>
                </a:solidFill>
              </a:rPr>
              <a:t>Taking the work into the Community – Reducing Stigma</a:t>
            </a:r>
            <a:endParaRPr lang="en-US" altLang="en-US" sz="28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341015" name="Group 23"/>
          <p:cNvGrpSpPr>
            <a:grpSpLocks/>
          </p:cNvGrpSpPr>
          <p:nvPr/>
        </p:nvGrpSpPr>
        <p:grpSpPr bwMode="auto">
          <a:xfrm>
            <a:off x="179388" y="981075"/>
            <a:ext cx="6697662" cy="2376488"/>
            <a:chOff x="113" y="618"/>
            <a:chExt cx="4219" cy="1497"/>
          </a:xfrm>
        </p:grpSpPr>
        <p:pic>
          <p:nvPicPr>
            <p:cNvPr id="14361" name="Picture 2" descr="F:\1A-TOSHIBA LAPTOP-Apr2011\ALLmy TOSHIBA FILES Apr2011\1AA-DATA (D)\AAA- GRAEME's Stuff\AAA -PHOTOS - Mine\ZZZ - LALGADH - LLSC WORK PICTURES\COMMTY DEV Prog\FIELD Outreach\31 Oct Sundarpur SHG &amp; Bharatpur SCC\pics for sending\New folder\PA31054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618"/>
              <a:ext cx="1701" cy="1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2" name="Picture 2" descr="F:\1A-TOSHIBA LAPTOP-Apr2011\ALLmy TOSHIBA FILES Apr2011\1AA-DATA (D)\AAA- GRAEME's Stuff\AAA -PHOTOS - Mine\ZZZ - LALGADH - LLSC WORK PICTURES\COMMTY DEV Prog\FIELD Outreach\31 Oct Sundarpur SHG &amp; Bharatpur SCC\pics for sending\New folder\PA31053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924"/>
              <a:ext cx="1588" cy="1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3" name="Text Box 7"/>
            <p:cNvSpPr txBox="1">
              <a:spLocks noChangeArrowheads="1"/>
            </p:cNvSpPr>
            <p:nvPr/>
          </p:nvSpPr>
          <p:spPr bwMode="auto">
            <a:xfrm>
              <a:off x="1837" y="618"/>
              <a:ext cx="2495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altLang="en-US" sz="2400" dirty="0" smtClean="0"/>
                <a:t>112 </a:t>
              </a:r>
              <a:r>
                <a:rPr lang="en-GB" altLang="en-US" sz="2400" dirty="0"/>
                <a:t>self help groups</a:t>
              </a:r>
              <a:endParaRPr lang="en-US" altLang="en-US" sz="2400" dirty="0"/>
            </a:p>
          </p:txBody>
        </p:sp>
      </p:grpSp>
      <p:sp>
        <p:nvSpPr>
          <p:cNvPr id="341005" name="Line 13"/>
          <p:cNvSpPr>
            <a:spLocks noChangeShapeType="1"/>
          </p:cNvSpPr>
          <p:nvPr/>
        </p:nvSpPr>
        <p:spPr bwMode="auto">
          <a:xfrm flipH="1">
            <a:off x="1258888" y="3141663"/>
            <a:ext cx="720725" cy="503237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41006" name="Line 14"/>
          <p:cNvSpPr>
            <a:spLocks noChangeShapeType="1"/>
          </p:cNvSpPr>
          <p:nvPr/>
        </p:nvSpPr>
        <p:spPr bwMode="auto">
          <a:xfrm>
            <a:off x="3059113" y="3573463"/>
            <a:ext cx="73025" cy="15113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41007" name="Line 15"/>
          <p:cNvSpPr>
            <a:spLocks noChangeShapeType="1"/>
          </p:cNvSpPr>
          <p:nvPr/>
        </p:nvSpPr>
        <p:spPr bwMode="auto">
          <a:xfrm>
            <a:off x="3924300" y="3573463"/>
            <a:ext cx="935038" cy="1295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41008" name="Line 16"/>
          <p:cNvSpPr>
            <a:spLocks noChangeShapeType="1"/>
          </p:cNvSpPr>
          <p:nvPr/>
        </p:nvSpPr>
        <p:spPr bwMode="auto">
          <a:xfrm>
            <a:off x="4859338" y="3213100"/>
            <a:ext cx="2017712" cy="1295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341009" name="Line 17"/>
          <p:cNvSpPr>
            <a:spLocks noChangeShapeType="1"/>
          </p:cNvSpPr>
          <p:nvPr/>
        </p:nvSpPr>
        <p:spPr bwMode="auto">
          <a:xfrm>
            <a:off x="4787900" y="2276475"/>
            <a:ext cx="936625" cy="73025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grpSp>
        <p:nvGrpSpPr>
          <p:cNvPr id="341020" name="Group 28"/>
          <p:cNvGrpSpPr>
            <a:grpSpLocks/>
          </p:cNvGrpSpPr>
          <p:nvPr/>
        </p:nvGrpSpPr>
        <p:grpSpPr bwMode="auto">
          <a:xfrm>
            <a:off x="106362" y="3560763"/>
            <a:ext cx="2305397" cy="2173287"/>
            <a:chOff x="67" y="2341"/>
            <a:chExt cx="1335" cy="1271"/>
          </a:xfrm>
        </p:grpSpPr>
        <p:pic>
          <p:nvPicPr>
            <p:cNvPr id="14359" name="Picture 1" descr="C:\Documents and Settings\Kiran\Desktop\ALM biannual reports 2013\RECLAIM\Kishori Yadav with his SHG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341"/>
              <a:ext cx="1289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0" name="Text Box 18"/>
            <p:cNvSpPr txBox="1">
              <a:spLocks noChangeArrowheads="1"/>
            </p:cNvSpPr>
            <p:nvPr/>
          </p:nvSpPr>
          <p:spPr bwMode="auto">
            <a:xfrm>
              <a:off x="67" y="3170"/>
              <a:ext cx="81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altLang="en-US" sz="2000"/>
                <a:t>Savings schemes</a:t>
              </a:r>
              <a:endParaRPr lang="en-US" altLang="en-US" sz="2000"/>
            </a:p>
          </p:txBody>
        </p:sp>
      </p:grpSp>
      <p:grpSp>
        <p:nvGrpSpPr>
          <p:cNvPr id="341019" name="Group 27"/>
          <p:cNvGrpSpPr>
            <a:grpSpLocks/>
          </p:cNvGrpSpPr>
          <p:nvPr/>
        </p:nvGrpSpPr>
        <p:grpSpPr bwMode="auto">
          <a:xfrm>
            <a:off x="1619250" y="4868863"/>
            <a:ext cx="2448694" cy="1981200"/>
            <a:chOff x="1020" y="3294"/>
            <a:chExt cx="1316" cy="1021"/>
          </a:xfrm>
        </p:grpSpPr>
        <p:pic>
          <p:nvPicPr>
            <p:cNvPr id="14357" name="Picture 4" descr="C:\Documents and Settings\Kiran\Desktop\For Kiran Bhabi\IGP is started with goat keeping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3294"/>
              <a:ext cx="1315" cy="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8" name="Text Box 19"/>
            <p:cNvSpPr txBox="1">
              <a:spLocks noChangeArrowheads="1"/>
            </p:cNvSpPr>
            <p:nvPr/>
          </p:nvSpPr>
          <p:spPr bwMode="auto">
            <a:xfrm>
              <a:off x="1021" y="4065"/>
              <a:ext cx="131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altLang="en-US" sz="2000"/>
                <a:t>Income generation</a:t>
              </a:r>
              <a:endParaRPr lang="en-US" altLang="en-US" sz="2000"/>
            </a:p>
          </p:txBody>
        </p:sp>
      </p:grpSp>
      <p:grpSp>
        <p:nvGrpSpPr>
          <p:cNvPr id="341018" name="Group 26"/>
          <p:cNvGrpSpPr>
            <a:grpSpLocks/>
          </p:cNvGrpSpPr>
          <p:nvPr/>
        </p:nvGrpSpPr>
        <p:grpSpPr bwMode="auto">
          <a:xfrm>
            <a:off x="4211638" y="4725144"/>
            <a:ext cx="2665412" cy="2124919"/>
            <a:chOff x="2653" y="3158"/>
            <a:chExt cx="1542" cy="1157"/>
          </a:xfrm>
        </p:grpSpPr>
        <p:pic>
          <p:nvPicPr>
            <p:cNvPr id="14355" name="Picture 1" descr="C:\Documents and Settings\Kiran\Desktop\For Kiran Bhabi\Health Education Session running by Mobile team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3158"/>
              <a:ext cx="1452" cy="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6" name="Text Box 20"/>
            <p:cNvSpPr txBox="1">
              <a:spLocks noChangeArrowheads="1"/>
            </p:cNvSpPr>
            <p:nvPr/>
          </p:nvSpPr>
          <p:spPr bwMode="auto">
            <a:xfrm>
              <a:off x="2653" y="4065"/>
              <a:ext cx="154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altLang="en-US" sz="2000"/>
                <a:t>Non-formal education</a:t>
              </a:r>
              <a:endParaRPr lang="en-US" altLang="en-US" sz="2000"/>
            </a:p>
          </p:txBody>
        </p:sp>
      </p:grpSp>
      <p:grpSp>
        <p:nvGrpSpPr>
          <p:cNvPr id="341017" name="Group 25"/>
          <p:cNvGrpSpPr>
            <a:grpSpLocks/>
          </p:cNvGrpSpPr>
          <p:nvPr/>
        </p:nvGrpSpPr>
        <p:grpSpPr bwMode="auto">
          <a:xfrm>
            <a:off x="7164388" y="3949700"/>
            <a:ext cx="1657350" cy="2792413"/>
            <a:chOff x="4513" y="2488"/>
            <a:chExt cx="1044" cy="1759"/>
          </a:xfrm>
        </p:grpSpPr>
        <p:pic>
          <p:nvPicPr>
            <p:cNvPr id="14353" name="Picture 9" descr="vap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2488"/>
              <a:ext cx="1044" cy="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4" name="Text Box 21"/>
            <p:cNvSpPr txBox="1">
              <a:spLocks noChangeArrowheads="1"/>
            </p:cNvSpPr>
            <p:nvPr/>
          </p:nvSpPr>
          <p:spPr bwMode="auto">
            <a:xfrm>
              <a:off x="4513" y="3805"/>
              <a:ext cx="104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altLang="en-US" sz="2000"/>
                <a:t>Sanitation improvement</a:t>
              </a:r>
              <a:endParaRPr lang="en-US" altLang="en-US" sz="2000"/>
            </a:p>
          </p:txBody>
        </p:sp>
      </p:grpSp>
      <p:grpSp>
        <p:nvGrpSpPr>
          <p:cNvPr id="341016" name="Group 24"/>
          <p:cNvGrpSpPr>
            <a:grpSpLocks/>
          </p:cNvGrpSpPr>
          <p:nvPr/>
        </p:nvGrpSpPr>
        <p:grpSpPr bwMode="auto">
          <a:xfrm>
            <a:off x="5940425" y="1484313"/>
            <a:ext cx="3168650" cy="2413000"/>
            <a:chOff x="3742" y="935"/>
            <a:chExt cx="1996" cy="1520"/>
          </a:xfrm>
        </p:grpSpPr>
        <p:pic>
          <p:nvPicPr>
            <p:cNvPr id="14351" name="Picture 8" descr="IMG_112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935"/>
              <a:ext cx="1744" cy="1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2" name="Text Box 22"/>
            <p:cNvSpPr txBox="1">
              <a:spLocks noChangeArrowheads="1"/>
            </p:cNvSpPr>
            <p:nvPr/>
          </p:nvSpPr>
          <p:spPr bwMode="auto">
            <a:xfrm>
              <a:off x="4105" y="2205"/>
              <a:ext cx="163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itchFamily="2" charset="2"/>
                <a:buChar char="l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90000"/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l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altLang="en-US" sz="2000"/>
                <a:t>Water projects</a:t>
              </a:r>
              <a:endParaRPr lang="en-US" alt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90107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9" y="3789295"/>
            <a:ext cx="5197125" cy="2919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5987008" cy="1066130"/>
          </a:xfrm>
        </p:spPr>
        <p:txBody>
          <a:bodyPr/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Working in </a:t>
            </a:r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</a:rPr>
              <a:t>Inarwaha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4" y="1340768"/>
            <a:ext cx="4499992" cy="25277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38" y="1146558"/>
            <a:ext cx="5179236" cy="2909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139" y="3875126"/>
            <a:ext cx="3067396" cy="28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6503" y="259650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 smtClean="0">
                <a:solidFill>
                  <a:schemeClr val="accent6">
                    <a:lumMod val="75000"/>
                  </a:schemeClr>
                </a:solidFill>
              </a:rPr>
              <a:t>Marichmann</a:t>
            </a: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en-GB" sz="4000" b="1" dirty="0" err="1" smtClean="0">
                <a:solidFill>
                  <a:schemeClr val="accent6">
                    <a:lumMod val="75000"/>
                  </a:schemeClr>
                </a:solidFill>
              </a:rPr>
              <a:t>Radika</a:t>
            </a: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 Maya 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154" y="1831523"/>
            <a:ext cx="2821156" cy="2124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49961"/>
            <a:ext cx="3404511" cy="2606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4" y="1193584"/>
            <a:ext cx="2552700" cy="2918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48" y="3812041"/>
            <a:ext cx="3809760" cy="28573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65" y="3869006"/>
            <a:ext cx="3657851" cy="27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1727" y="2348880"/>
            <a:ext cx="8716924" cy="48965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772816"/>
            <a:ext cx="7947783" cy="44644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824" y="391307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Care Haven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5436513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Manoj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9272" y="5144125"/>
            <a:ext cx="2427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Lal</a:t>
            </a:r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b="1" dirty="0" err="1" smtClean="0">
                <a:solidFill>
                  <a:schemeClr val="accent6">
                    <a:lumMod val="75000"/>
                  </a:schemeClr>
                </a:solidFill>
              </a:rPr>
              <a:t>Bahadur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71800" y="391307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 smtClean="0">
                <a:solidFill>
                  <a:schemeClr val="accent6">
                    <a:lumMod val="75000"/>
                  </a:schemeClr>
                </a:solidFill>
              </a:rPr>
              <a:t>Lalgadh</a:t>
            </a:r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</a:rPr>
              <a:t> Church</a:t>
            </a: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1"/>
          <a:stretch/>
        </p:blipFill>
        <p:spPr>
          <a:xfrm>
            <a:off x="179512" y="1700808"/>
            <a:ext cx="6305566" cy="2736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2" b="15000"/>
          <a:stretch/>
        </p:blipFill>
        <p:spPr>
          <a:xfrm>
            <a:off x="3121570" y="3861048"/>
            <a:ext cx="5572125" cy="28083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5014627"/>
            <a:ext cx="2344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Baptisms August 2020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2240" y="1916832"/>
            <a:ext cx="2119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accent6">
                    <a:lumMod val="75000"/>
                  </a:schemeClr>
                </a:solidFill>
              </a:rPr>
              <a:t>Recent Christmas service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8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116632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Prayer Points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980728"/>
            <a:ext cx="8196498" cy="708585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dirty="0" smtClean="0">
                <a:solidFill>
                  <a:srgbClr val="FFFF00"/>
                </a:solidFill>
              </a:rPr>
              <a:t>For </a:t>
            </a:r>
            <a:r>
              <a:rPr lang="en-GB" sz="2100" dirty="0">
                <a:solidFill>
                  <a:srgbClr val="FFFF00"/>
                </a:solidFill>
              </a:rPr>
              <a:t>t</a:t>
            </a:r>
            <a:r>
              <a:rPr lang="en-GB" sz="2100" dirty="0" smtClean="0">
                <a:solidFill>
                  <a:srgbClr val="FFFF00"/>
                </a:solidFill>
              </a:rPr>
              <a:t>he safety of our staff during the pandemic. God has wonderfully kept them so far.</a:t>
            </a:r>
            <a:r>
              <a:rPr lang="en-GB" sz="2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b="1" dirty="0" smtClean="0">
                <a:solidFill>
                  <a:srgbClr val="FF0000"/>
                </a:solidFill>
              </a:rPr>
              <a:t>For the many needy people who have been unable to access medical support during recent months</a:t>
            </a:r>
            <a:r>
              <a:rPr lang="en-GB" sz="2100" dirty="0" smtClean="0">
                <a:solidFill>
                  <a:srgbClr val="FF0000"/>
                </a:solidFill>
              </a:rPr>
              <a:t>. </a:t>
            </a:r>
            <a:endParaRPr lang="en-GB" sz="21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dirty="0" smtClean="0">
                <a:solidFill>
                  <a:srgbClr val="FFFF00"/>
                </a:solidFill>
              </a:rPr>
              <a:t>For NLT Nepal’s leaders and senior managers to have the wisdom they need to guide NLT through this difficult time, keeping God at the centre of it all.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rgbClr val="FF0000"/>
                </a:solidFill>
              </a:rPr>
              <a:t>For </a:t>
            </a:r>
            <a:r>
              <a:rPr lang="en-GB" sz="2100" b="1" dirty="0" smtClean="0">
                <a:solidFill>
                  <a:srgbClr val="FF0000"/>
                </a:solidFill>
              </a:rPr>
              <a:t>our many patients to be served with compassion and skill and to be drawn to the Gospel.</a:t>
            </a:r>
            <a:endParaRPr lang="en-GB" sz="2100" b="1" dirty="0" smtClean="0">
              <a:solidFill>
                <a:srgbClr val="FFFF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100" dirty="0" smtClean="0">
              <a:solidFill>
                <a:srgbClr val="FFFF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100" dirty="0">
              <a:solidFill>
                <a:srgbClr val="FFFF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100" dirty="0" smtClean="0">
              <a:solidFill>
                <a:srgbClr val="FFFF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100" dirty="0">
              <a:solidFill>
                <a:srgbClr val="FFFF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dirty="0" smtClean="0">
                <a:solidFill>
                  <a:srgbClr val="FFFF00"/>
                </a:solidFill>
              </a:rPr>
              <a:t>For the community work around </a:t>
            </a:r>
            <a:r>
              <a:rPr lang="en-GB" sz="2100" dirty="0" err="1" smtClean="0">
                <a:solidFill>
                  <a:srgbClr val="FFFF00"/>
                </a:solidFill>
              </a:rPr>
              <a:t>Lalgadh</a:t>
            </a:r>
            <a:r>
              <a:rPr lang="en-GB" sz="2100" dirty="0" smtClean="0">
                <a:solidFill>
                  <a:srgbClr val="FFFF00"/>
                </a:solidFill>
              </a:rPr>
              <a:t> – for a Christian ethos to be evident and to have impact.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b="1" dirty="0" smtClean="0">
                <a:solidFill>
                  <a:srgbClr val="FF0000"/>
                </a:solidFill>
              </a:rPr>
              <a:t>For more orders for the Kathmandu workshop.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dirty="0" smtClean="0">
                <a:solidFill>
                  <a:srgbClr val="FFFF00"/>
                </a:solidFill>
              </a:rPr>
              <a:t>For the necessary resources to take the work through the difficulties of the pandemic, and to provide for the needs of vulnerable families affected by leprosy.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rgbClr val="FF0000"/>
                </a:solidFill>
              </a:rPr>
              <a:t>For </a:t>
            </a:r>
            <a:r>
              <a:rPr lang="en-GB" sz="2100" b="1" dirty="0" smtClean="0">
                <a:solidFill>
                  <a:srgbClr val="FF0000"/>
                </a:solidFill>
              </a:rPr>
              <a:t>Dr Graeme and his wife Meena to be safe and to know the Lord’s blessing on their work.</a:t>
            </a:r>
            <a:endParaRPr lang="en-GB" sz="2100" b="1" dirty="0" smtClean="0">
              <a:solidFill>
                <a:srgbClr val="FFFF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dirty="0" smtClean="0">
                <a:solidFill>
                  <a:srgbClr val="FFFF00"/>
                </a:solidFill>
              </a:rPr>
              <a:t>For </a:t>
            </a:r>
            <a:r>
              <a:rPr lang="en-GB" sz="2100" dirty="0" err="1" smtClean="0">
                <a:solidFill>
                  <a:srgbClr val="FFFF00"/>
                </a:solidFill>
              </a:rPr>
              <a:t>Lalgadh</a:t>
            </a:r>
            <a:r>
              <a:rPr lang="en-GB" sz="2100" dirty="0" smtClean="0">
                <a:solidFill>
                  <a:srgbClr val="FFFF00"/>
                </a:solidFill>
              </a:rPr>
              <a:t> Church to be salt and light to the surrounding community.</a:t>
            </a:r>
            <a:endParaRPr lang="en-US" sz="2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8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 NLT pag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0"/>
            <a:ext cx="91074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74762" y="5085184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400" b="1" i="1" dirty="0" smtClean="0">
                <a:solidFill>
                  <a:schemeClr val="bg1"/>
                </a:solidFill>
              </a:rPr>
              <a:t>Beating </a:t>
            </a:r>
            <a:r>
              <a:rPr lang="en-US" sz="2400" b="1" i="1" dirty="0">
                <a:solidFill>
                  <a:schemeClr val="bg1"/>
                </a:solidFill>
              </a:rPr>
              <a:t>leprosy, breaking stigma and building lives</a:t>
            </a:r>
            <a:r>
              <a:rPr lang="en-US" sz="2400" b="1" i="1" dirty="0" smtClean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7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</a:rPr>
              <a:t>Badri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 Shrestha with </a:t>
            </a:r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</a:rPr>
              <a:t>Samwati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</a:rPr>
              <a:t>Subash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</a:rPr>
              <a:t>Sudip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52" y="4149080"/>
            <a:ext cx="5383982" cy="302433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4032448" cy="2265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197" y="2746713"/>
            <a:ext cx="4397671" cy="2473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566" y="548680"/>
            <a:ext cx="3884934" cy="29137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" y="3613975"/>
            <a:ext cx="4367475" cy="32128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74" y="1417638"/>
            <a:ext cx="4121976" cy="3091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694" y="4006635"/>
            <a:ext cx="5076056" cy="28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5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5" y="531867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Santosh, </a:t>
            </a:r>
            <a:r>
              <a:rPr lang="en-GB" sz="4000" b="1" dirty="0" err="1" smtClean="0">
                <a:solidFill>
                  <a:schemeClr val="accent6">
                    <a:lumMod val="75000"/>
                  </a:schemeClr>
                </a:solidFill>
              </a:rPr>
              <a:t>Shova</a:t>
            </a:r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, Neelam, Ruby 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3888432" cy="294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05795"/>
            <a:ext cx="3376910" cy="45173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9997" y="4644330"/>
            <a:ext cx="4262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</a:rPr>
              <a:t>Young people affected by leprosy 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5896" y="205771"/>
            <a:ext cx="1944216" cy="86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accent6">
                    <a:lumMod val="75000"/>
                  </a:schemeClr>
                </a:solidFill>
              </a:rPr>
              <a:t>Nepal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132343" cy="4536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924944"/>
            <a:ext cx="6352255" cy="386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83631" y="169314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accent6">
                    <a:lumMod val="75000"/>
                  </a:schemeClr>
                </a:solidFill>
              </a:rPr>
              <a:t>Leprosy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00311"/>
            <a:ext cx="6616213" cy="3406145"/>
          </a:xfrm>
          <a:prstGeom prst="rect">
            <a:avLst/>
          </a:prstGeom>
        </p:spPr>
      </p:pic>
      <p:pic>
        <p:nvPicPr>
          <p:cNvPr id="6" name="Picture 16" descr="pie chart world lepro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25144"/>
            <a:ext cx="2855436" cy="196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29578" y="867026"/>
            <a:ext cx="23224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Leprosy is prevalent in many parts of the world – mainly in countries affected by poverty.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4545965"/>
            <a:ext cx="3816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Nearly 200,000 cases detected each year – about 60% of those in India, Bangladesh and Nepal.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5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10726"/>
            <a:ext cx="1366621" cy="129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3" y="917625"/>
            <a:ext cx="2942776" cy="20793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91680" y="24366"/>
            <a:ext cx="50405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Nepal Leprosy </a:t>
            </a:r>
            <a:r>
              <a:rPr lang="en-GB" sz="4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Trust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28" y="959275"/>
            <a:ext cx="3332942" cy="18722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20484" y="2462151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Fair Trade Workshops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419872" y="1700808"/>
            <a:ext cx="158417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5" descr="DSC0420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53" y="4053408"/>
            <a:ext cx="2785817" cy="218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3620409" y="2862261"/>
            <a:ext cx="2135485" cy="9987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36145" y="5529426"/>
            <a:ext cx="2517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Lydia Children’s </a:t>
            </a:r>
            <a:r>
              <a:rPr lang="en-GB" sz="2000" b="1" dirty="0" smtClean="0">
                <a:solidFill>
                  <a:schemeClr val="bg1"/>
                </a:solidFill>
              </a:rPr>
              <a:t>Fund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(Child Sponsorship)</a:t>
            </a:r>
          </a:p>
        </p:txBody>
      </p:sp>
      <p:pic>
        <p:nvPicPr>
          <p:cNvPr id="20" name="Picture 19" descr="06 WP_20171231_11_42_20_Pro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3" y="3962158"/>
            <a:ext cx="4818753" cy="27072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/>
          <p:cNvCxnSpPr/>
          <p:nvPr/>
        </p:nvCxnSpPr>
        <p:spPr>
          <a:xfrm>
            <a:off x="2051720" y="3137892"/>
            <a:ext cx="0" cy="7231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265253" y="5806037"/>
            <a:ext cx="452699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4625" indent="-174625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GB" altLang="en-US" sz="2400" b="1" dirty="0" smtClean="0">
                <a:solidFill>
                  <a:srgbClr val="FF0000"/>
                </a:solidFill>
              </a:rPr>
              <a:t>About 40,000 </a:t>
            </a:r>
            <a:r>
              <a:rPr lang="en-GB" altLang="en-US" sz="2400" b="1" dirty="0">
                <a:solidFill>
                  <a:srgbClr val="FF0000"/>
                </a:solidFill>
              </a:rPr>
              <a:t>individual cases of leprosy diagnosed since 1992</a:t>
            </a:r>
            <a:endParaRPr lang="en-US" alt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544" y="4044893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 smtClean="0">
                <a:solidFill>
                  <a:schemeClr val="accent6">
                    <a:lumMod val="75000"/>
                  </a:schemeClr>
                </a:solidFill>
              </a:rPr>
              <a:t>Lalgadh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</a:rPr>
              <a:t> Leprosy Hospital and Services Centre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05675" y="1014728"/>
            <a:ext cx="158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Eileen Lodge Established </a:t>
            </a: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NLT in 1972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84368" y="2996952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CEO Kamal Shrestha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3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9632" y="188640"/>
            <a:ext cx="6768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Kathmandu - Handicrafts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8" y="1035116"/>
            <a:ext cx="3877070" cy="2177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r="4884"/>
          <a:stretch/>
        </p:blipFill>
        <p:spPr>
          <a:xfrm>
            <a:off x="4770510" y="1656184"/>
            <a:ext cx="1800200" cy="1772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8584" r="10625" b="10951"/>
          <a:stretch/>
        </p:blipFill>
        <p:spPr>
          <a:xfrm>
            <a:off x="6444208" y="2146839"/>
            <a:ext cx="2411209" cy="1656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5900" r="12980" b="6951"/>
          <a:stretch/>
        </p:blipFill>
        <p:spPr>
          <a:xfrm>
            <a:off x="4463988" y="3429000"/>
            <a:ext cx="2520280" cy="2178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2750" r="1386" b="12201"/>
          <a:stretch/>
        </p:blipFill>
        <p:spPr>
          <a:xfrm>
            <a:off x="6799475" y="4228903"/>
            <a:ext cx="1808201" cy="12961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r="14361" b="11448"/>
          <a:stretch/>
        </p:blipFill>
        <p:spPr>
          <a:xfrm>
            <a:off x="3487643" y="4120217"/>
            <a:ext cx="1189192" cy="15135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" r="11034" b="10976"/>
          <a:stretch/>
        </p:blipFill>
        <p:spPr>
          <a:xfrm>
            <a:off x="1185837" y="3429000"/>
            <a:ext cx="1841354" cy="180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32251" r="9838" b="15684"/>
          <a:stretch/>
        </p:blipFill>
        <p:spPr>
          <a:xfrm>
            <a:off x="2722843" y="3370975"/>
            <a:ext cx="2120963" cy="8640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 t="11932" r="12589" b="16065"/>
          <a:stretch/>
        </p:blipFill>
        <p:spPr>
          <a:xfrm>
            <a:off x="7015850" y="5523412"/>
            <a:ext cx="1839567" cy="13345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1" t="14200" r="12600" b="12436"/>
          <a:stretch/>
        </p:blipFill>
        <p:spPr>
          <a:xfrm>
            <a:off x="6493169" y="1027108"/>
            <a:ext cx="1560948" cy="11521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6" r="11666" b="3005"/>
          <a:stretch/>
        </p:blipFill>
        <p:spPr>
          <a:xfrm>
            <a:off x="132781" y="3660194"/>
            <a:ext cx="1153265" cy="15389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25365" r="7505" b="27020"/>
          <a:stretch/>
        </p:blipFill>
        <p:spPr>
          <a:xfrm>
            <a:off x="4957505" y="5515941"/>
            <a:ext cx="2150634" cy="11730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12626" r="8247" b="11798"/>
          <a:stretch/>
        </p:blipFill>
        <p:spPr>
          <a:xfrm>
            <a:off x="3297493" y="5596878"/>
            <a:ext cx="1652956" cy="13838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2" t="26050" r="9471" b="5335"/>
          <a:stretch/>
        </p:blipFill>
        <p:spPr>
          <a:xfrm>
            <a:off x="795205" y="5180583"/>
            <a:ext cx="2613481" cy="161257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5536" y="270892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Kathmandu Office and workshop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4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7772400" cy="1143000"/>
          </a:xfrm>
        </p:spPr>
        <p:txBody>
          <a:bodyPr/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Around </a:t>
            </a:r>
            <a:r>
              <a:rPr lang="en-GB" b="1" dirty="0" err="1" smtClean="0">
                <a:solidFill>
                  <a:schemeClr val="accent6">
                    <a:lumMod val="75000"/>
                  </a:schemeClr>
                </a:solidFill>
              </a:rPr>
              <a:t>Lalgadh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027" y="3906425"/>
            <a:ext cx="3672408" cy="27543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0" y="3957816"/>
            <a:ext cx="3651595" cy="27386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630" y="2119568"/>
            <a:ext cx="3530771" cy="26453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86"/>
          <a:stretch/>
        </p:blipFill>
        <p:spPr>
          <a:xfrm>
            <a:off x="4932039" y="997944"/>
            <a:ext cx="3569381" cy="21848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4" y="1412776"/>
            <a:ext cx="3512368" cy="197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7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459</Words>
  <Application>Microsoft Office PowerPoint</Application>
  <PresentationFormat>On-screen Show (4:3)</PresentationFormat>
  <Paragraphs>70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Badri Shrestha with Samwati, Subash and Sudip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Around Lalgadh</vt:lpstr>
      <vt:lpstr>Lalgadh</vt:lpstr>
      <vt:lpstr>Lalgadh</vt:lpstr>
      <vt:lpstr>Lalgadh</vt:lpstr>
      <vt:lpstr>Lalgadh</vt:lpstr>
      <vt:lpstr>Lalgadh</vt:lpstr>
      <vt:lpstr>Lalgadh</vt:lpstr>
      <vt:lpstr>PowerPoint Presentation</vt:lpstr>
      <vt:lpstr>PowerPoint Presentation</vt:lpstr>
      <vt:lpstr>Taking the work into the Community – Reducing Stigma</vt:lpstr>
      <vt:lpstr>Working in Inarwaha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</dc:creator>
  <cp:lastModifiedBy>mike houghton</cp:lastModifiedBy>
  <cp:revision>125</cp:revision>
  <dcterms:created xsi:type="dcterms:W3CDTF">2018-02-07T16:21:09Z</dcterms:created>
  <dcterms:modified xsi:type="dcterms:W3CDTF">2020-11-29T12:19:17Z</dcterms:modified>
</cp:coreProperties>
</file>